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56" r:id="rId2"/>
    <p:sldId id="257" r:id="rId3"/>
    <p:sldId id="262" r:id="rId4"/>
    <p:sldId id="259" r:id="rId5"/>
    <p:sldId id="258" r:id="rId6"/>
    <p:sldId id="263" r:id="rId7"/>
    <p:sldId id="261" r:id="rId8"/>
    <p:sldId id="260" r:id="rId9"/>
    <p:sldId id="264" r:id="rId10"/>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6" d="100"/>
          <a:sy n="66" d="100"/>
        </p:scale>
        <p:origin x="72" y="13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hdphoto1.wdp>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370856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2624126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4" name="Text 2"/>
          <p:cNvSpPr/>
          <p:nvPr/>
        </p:nvSpPr>
        <p:spPr>
          <a:xfrm>
            <a:off x="6319598" y="2723028"/>
            <a:ext cx="7477601" cy="1720331"/>
          </a:xfrm>
          <a:prstGeom prst="rect">
            <a:avLst/>
          </a:prstGeom>
          <a:noFill/>
          <a:ln/>
        </p:spPr>
        <p:txBody>
          <a:bodyPr wrap="square" rtlCol="0" anchor="t"/>
          <a:lstStyle/>
          <a:p>
            <a:pPr marL="0" indent="0">
              <a:lnSpc>
                <a:spcPts val="6823"/>
              </a:lnSpc>
              <a:buNone/>
            </a:pPr>
            <a:r>
              <a:rPr lang="en-US" sz="5249" dirty="0">
                <a:solidFill>
                  <a:srgbClr val="1B1B27"/>
                </a:solidFill>
                <a:latin typeface="Raleway" pitchFamily="34" charset="0"/>
                <a:ea typeface="Raleway" pitchFamily="34" charset="-122"/>
                <a:cs typeface="Raleway" pitchFamily="34" charset="-120"/>
              </a:rPr>
              <a:t>Tracking Your Expenses Has Never Been Easier</a:t>
            </a:r>
            <a:endParaRPr lang="en-US" sz="5249" dirty="0"/>
          </a:p>
        </p:txBody>
      </p:sp>
      <p:sp>
        <p:nvSpPr>
          <p:cNvPr id="5" name="Text 3"/>
          <p:cNvSpPr/>
          <p:nvPr/>
        </p:nvSpPr>
        <p:spPr>
          <a:xfrm>
            <a:off x="6319599" y="3809168"/>
            <a:ext cx="7477601" cy="1984360"/>
          </a:xfrm>
          <a:prstGeom prst="rect">
            <a:avLst/>
          </a:prstGeom>
          <a:noFill/>
          <a:ln/>
        </p:spPr>
        <p:txBody>
          <a:bodyPr wrap="square" rtlCol="0" anchor="t"/>
          <a:lstStyle/>
          <a:p>
            <a:pPr marL="0" indent="0">
              <a:lnSpc>
                <a:spcPts val="3149"/>
              </a:lnSpc>
              <a:buNone/>
            </a:pPr>
            <a:endParaRPr lang="en-US" sz="1750" dirty="0"/>
          </a:p>
        </p:txBody>
      </p:sp>
      <p:sp>
        <p:nvSpPr>
          <p:cNvPr id="6" name="Shape 4"/>
          <p:cNvSpPr/>
          <p:nvPr/>
        </p:nvSpPr>
        <p:spPr>
          <a:xfrm>
            <a:off x="6319599" y="6014066"/>
            <a:ext cx="355402" cy="352788"/>
          </a:xfrm>
          <a:prstGeom prst="roundRect">
            <a:avLst>
              <a:gd name="adj" fmla="val 25916657"/>
            </a:avLst>
          </a:prstGeom>
          <a:noFill/>
          <a:ln w="7620">
            <a:solidFill>
              <a:srgbClr val="FFFFFF"/>
            </a:solidFill>
            <a:prstDash val="solid"/>
          </a:ln>
        </p:spPr>
      </p:sp>
      <p:sp>
        <p:nvSpPr>
          <p:cNvPr id="8" name="Text 5"/>
          <p:cNvSpPr/>
          <p:nvPr/>
        </p:nvSpPr>
        <p:spPr>
          <a:xfrm>
            <a:off x="6786086" y="6019502"/>
            <a:ext cx="1950720" cy="385999"/>
          </a:xfrm>
          <a:prstGeom prst="rect">
            <a:avLst/>
          </a:prstGeom>
          <a:noFill/>
          <a:ln/>
        </p:spPr>
        <p:txBody>
          <a:bodyPr wrap="none" rtlCol="0" anchor="t"/>
          <a:lstStyle/>
          <a:p>
            <a:pPr marL="0" indent="0" algn="l">
              <a:lnSpc>
                <a:spcPts val="3062"/>
              </a:lnSpc>
              <a:buNone/>
            </a:pPr>
            <a:endParaRPr lang="en-US" sz="2187" dirty="0"/>
          </a:p>
        </p:txBody>
      </p:sp>
      <p:pic>
        <p:nvPicPr>
          <p:cNvPr id="9" name="Image 1" descr="preencoded.png"/>
          <p:cNvPicPr>
            <a:picLocks noChangeAspect="1"/>
          </p:cNvPicPr>
          <p:nvPr/>
        </p:nvPicPr>
        <p:blipFill>
          <a:blip r:embed="rId3"/>
          <a:stretch>
            <a:fillRect/>
          </a:stretch>
        </p:blipFill>
        <p:spPr>
          <a:xfrm>
            <a:off x="0" y="0"/>
            <a:ext cx="5486400" cy="8169088"/>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4" name="Text 2"/>
          <p:cNvSpPr/>
          <p:nvPr/>
        </p:nvSpPr>
        <p:spPr>
          <a:xfrm>
            <a:off x="4257255" y="594957"/>
            <a:ext cx="5134580" cy="716804"/>
          </a:xfrm>
          <a:prstGeom prst="rect">
            <a:avLst/>
          </a:prstGeom>
          <a:noFill/>
          <a:ln/>
        </p:spPr>
        <p:txBody>
          <a:bodyPr wrap="none" rtlCol="0" anchor="t"/>
          <a:lstStyle/>
          <a:p>
            <a:pPr marL="0" indent="0">
              <a:lnSpc>
                <a:spcPts val="3149"/>
              </a:lnSpc>
              <a:buNone/>
            </a:pPr>
            <a:r>
              <a:rPr lang="en-US" sz="4400" dirty="0">
                <a:solidFill>
                  <a:srgbClr val="3C3939"/>
                </a:solidFill>
                <a:latin typeface="Roboto" pitchFamily="34" charset="0"/>
                <a:ea typeface="Roboto" pitchFamily="34" charset="-122"/>
                <a:cs typeface="Roboto" pitchFamily="34" charset="-120"/>
              </a:rPr>
              <a:t>Expenditure Tracker</a:t>
            </a:r>
          </a:p>
        </p:txBody>
      </p:sp>
      <p:sp>
        <p:nvSpPr>
          <p:cNvPr id="6" name="Text 4"/>
          <p:cNvSpPr/>
          <p:nvPr/>
        </p:nvSpPr>
        <p:spPr>
          <a:xfrm>
            <a:off x="1062990" y="2500483"/>
            <a:ext cx="2221944" cy="358343"/>
          </a:xfrm>
          <a:prstGeom prst="rect">
            <a:avLst/>
          </a:prstGeom>
          <a:noFill/>
          <a:ln/>
        </p:spPr>
        <p:txBody>
          <a:bodyPr wrap="none" rtlCol="0" anchor="t"/>
          <a:lstStyle/>
          <a:p>
            <a:pPr marL="0" indent="0">
              <a:lnSpc>
                <a:spcPts val="2843"/>
              </a:lnSpc>
              <a:buNone/>
            </a:pPr>
            <a:endParaRPr lang="en-US" sz="2187" dirty="0"/>
          </a:p>
        </p:txBody>
      </p:sp>
      <p:sp>
        <p:nvSpPr>
          <p:cNvPr id="7" name="Text 5"/>
          <p:cNvSpPr/>
          <p:nvPr/>
        </p:nvSpPr>
        <p:spPr>
          <a:xfrm>
            <a:off x="1062990" y="3079363"/>
            <a:ext cx="3713678" cy="1190616"/>
          </a:xfrm>
          <a:prstGeom prst="rect">
            <a:avLst/>
          </a:prstGeom>
          <a:noFill/>
          <a:ln/>
        </p:spPr>
        <p:txBody>
          <a:bodyPr wrap="square" rtlCol="0" anchor="t"/>
          <a:lstStyle/>
          <a:p>
            <a:pPr marL="0" indent="0">
              <a:lnSpc>
                <a:spcPts val="3149"/>
              </a:lnSpc>
              <a:buNone/>
            </a:pPr>
            <a:endParaRPr lang="en-US" sz="1750" dirty="0"/>
          </a:p>
        </p:txBody>
      </p:sp>
      <p:sp>
        <p:nvSpPr>
          <p:cNvPr id="9" name="Text 7"/>
          <p:cNvSpPr/>
          <p:nvPr/>
        </p:nvSpPr>
        <p:spPr>
          <a:xfrm>
            <a:off x="5458420" y="2500483"/>
            <a:ext cx="2221944" cy="358343"/>
          </a:xfrm>
          <a:prstGeom prst="rect">
            <a:avLst/>
          </a:prstGeom>
          <a:noFill/>
          <a:ln/>
        </p:spPr>
        <p:txBody>
          <a:bodyPr wrap="none" rtlCol="0" anchor="t"/>
          <a:lstStyle/>
          <a:p>
            <a:pPr marL="0" indent="0">
              <a:lnSpc>
                <a:spcPts val="2843"/>
              </a:lnSpc>
              <a:buNone/>
            </a:pPr>
            <a:endParaRPr lang="en-US" sz="2187" dirty="0"/>
          </a:p>
        </p:txBody>
      </p:sp>
      <p:sp>
        <p:nvSpPr>
          <p:cNvPr id="10" name="Text 8"/>
          <p:cNvSpPr/>
          <p:nvPr/>
        </p:nvSpPr>
        <p:spPr>
          <a:xfrm>
            <a:off x="5458420" y="3079363"/>
            <a:ext cx="3713678" cy="1984360"/>
          </a:xfrm>
          <a:prstGeom prst="rect">
            <a:avLst/>
          </a:prstGeom>
          <a:noFill/>
          <a:ln/>
        </p:spPr>
        <p:txBody>
          <a:bodyPr wrap="square" rtlCol="0" anchor="t"/>
          <a:lstStyle/>
          <a:p>
            <a:pPr marL="0" indent="0">
              <a:lnSpc>
                <a:spcPts val="3149"/>
              </a:lnSpc>
              <a:buNone/>
            </a:pPr>
            <a:endParaRPr lang="en-US" sz="1750" dirty="0"/>
          </a:p>
        </p:txBody>
      </p:sp>
      <p:sp>
        <p:nvSpPr>
          <p:cNvPr id="12" name="Text 10"/>
          <p:cNvSpPr/>
          <p:nvPr/>
        </p:nvSpPr>
        <p:spPr>
          <a:xfrm>
            <a:off x="9853851" y="2500483"/>
            <a:ext cx="2221944" cy="358343"/>
          </a:xfrm>
          <a:prstGeom prst="rect">
            <a:avLst/>
          </a:prstGeom>
          <a:noFill/>
          <a:ln/>
        </p:spPr>
        <p:txBody>
          <a:bodyPr wrap="none" rtlCol="0" anchor="t"/>
          <a:lstStyle/>
          <a:p>
            <a:pPr marL="0" indent="0">
              <a:lnSpc>
                <a:spcPts val="2843"/>
              </a:lnSpc>
              <a:buNone/>
            </a:pPr>
            <a:endParaRPr lang="en-US" sz="2187" dirty="0"/>
          </a:p>
        </p:txBody>
      </p:sp>
      <p:sp>
        <p:nvSpPr>
          <p:cNvPr id="13" name="Text 11"/>
          <p:cNvSpPr/>
          <p:nvPr/>
        </p:nvSpPr>
        <p:spPr>
          <a:xfrm>
            <a:off x="9853851" y="3079363"/>
            <a:ext cx="3713678" cy="1587488"/>
          </a:xfrm>
          <a:prstGeom prst="rect">
            <a:avLst/>
          </a:prstGeom>
          <a:noFill/>
          <a:ln/>
        </p:spPr>
        <p:txBody>
          <a:bodyPr wrap="square" rtlCol="0" anchor="t"/>
          <a:lstStyle/>
          <a:p>
            <a:pPr marL="0" indent="0">
              <a:lnSpc>
                <a:spcPts val="3149"/>
              </a:lnSpc>
              <a:buNone/>
            </a:pPr>
            <a:endParaRPr lang="en-US" sz="1750" dirty="0"/>
          </a:p>
        </p:txBody>
      </p:sp>
      <p:sp>
        <p:nvSpPr>
          <p:cNvPr id="15" name="Text 13"/>
          <p:cNvSpPr/>
          <p:nvPr/>
        </p:nvSpPr>
        <p:spPr>
          <a:xfrm>
            <a:off x="1062990" y="5715288"/>
            <a:ext cx="2221944" cy="358343"/>
          </a:xfrm>
          <a:prstGeom prst="rect">
            <a:avLst/>
          </a:prstGeom>
          <a:noFill/>
          <a:ln/>
        </p:spPr>
        <p:txBody>
          <a:bodyPr wrap="none" rtlCol="0" anchor="t"/>
          <a:lstStyle/>
          <a:p>
            <a:pPr marL="0" indent="0">
              <a:lnSpc>
                <a:spcPts val="2843"/>
              </a:lnSpc>
              <a:buNone/>
            </a:pPr>
            <a:endParaRPr lang="en-US" sz="2187" dirty="0"/>
          </a:p>
        </p:txBody>
      </p:sp>
      <p:sp>
        <p:nvSpPr>
          <p:cNvPr id="16" name="Text 14"/>
          <p:cNvSpPr/>
          <p:nvPr/>
        </p:nvSpPr>
        <p:spPr>
          <a:xfrm>
            <a:off x="1062990" y="6319343"/>
            <a:ext cx="12504420" cy="396872"/>
          </a:xfrm>
          <a:prstGeom prst="rect">
            <a:avLst/>
          </a:prstGeom>
          <a:noFill/>
          <a:ln/>
        </p:spPr>
        <p:txBody>
          <a:bodyPr wrap="none" rtlCol="0" anchor="t"/>
          <a:lstStyle/>
          <a:p>
            <a:pPr marL="0" indent="0">
              <a:lnSpc>
                <a:spcPts val="3149"/>
              </a:lnSpc>
              <a:buNone/>
            </a:pPr>
            <a:endParaRPr lang="en-US" sz="1750" dirty="0"/>
          </a:p>
        </p:txBody>
      </p:sp>
      <p:sp>
        <p:nvSpPr>
          <p:cNvPr id="18" name="TextBox 17">
            <a:extLst>
              <a:ext uri="{FF2B5EF4-FFF2-40B4-BE49-F238E27FC236}">
                <a16:creationId xmlns:a16="http://schemas.microsoft.com/office/drawing/2014/main" id="{8577297F-6EAF-F963-EF24-166DB8565E9B}"/>
              </a:ext>
            </a:extLst>
          </p:cNvPr>
          <p:cNvSpPr txBox="1"/>
          <p:nvPr/>
        </p:nvSpPr>
        <p:spPr>
          <a:xfrm>
            <a:off x="2509024" y="2379795"/>
            <a:ext cx="9612352" cy="1663404"/>
          </a:xfrm>
          <a:prstGeom prst="rect">
            <a:avLst/>
          </a:prstGeom>
          <a:noFill/>
        </p:spPr>
        <p:txBody>
          <a:bodyPr wrap="square">
            <a:spAutoFit/>
          </a:bodyPr>
          <a:lstStyle/>
          <a:p>
            <a:pPr marL="0" indent="0" algn="ctr">
              <a:lnSpc>
                <a:spcPts val="3149"/>
              </a:lnSpc>
              <a:buNone/>
            </a:pPr>
            <a:r>
              <a:rPr lang="en-US" sz="2400" dirty="0">
                <a:solidFill>
                  <a:srgbClr val="3C3939"/>
                </a:solidFill>
                <a:latin typeface="Roboto" pitchFamily="34" charset="0"/>
                <a:ea typeface="Roboto" pitchFamily="34" charset="-122"/>
                <a:cs typeface="Roboto" pitchFamily="34" charset="-120"/>
              </a:rPr>
              <a:t>Where you can easily keep track of your expenses by just taking a photo of your invoice and using flask interface. Our system uses Amazon </a:t>
            </a:r>
            <a:r>
              <a:rPr lang="en-US" sz="2400" dirty="0" err="1">
                <a:solidFill>
                  <a:srgbClr val="3C3939"/>
                </a:solidFill>
                <a:latin typeface="Roboto" pitchFamily="34" charset="0"/>
                <a:ea typeface="Roboto" pitchFamily="34" charset="-122"/>
                <a:cs typeface="Roboto" pitchFamily="34" charset="-120"/>
              </a:rPr>
              <a:t>Textract</a:t>
            </a:r>
            <a:r>
              <a:rPr lang="en-US" sz="2400" dirty="0">
                <a:solidFill>
                  <a:srgbClr val="3C3939"/>
                </a:solidFill>
                <a:latin typeface="Roboto" pitchFamily="34" charset="0"/>
                <a:ea typeface="Roboto" pitchFamily="34" charset="-122"/>
                <a:cs typeface="Roboto" pitchFamily="34" charset="-120"/>
              </a:rPr>
              <a:t> to detect the amount and update a JSON file in S3 and displays the updated amount seamlessly on the interface.</a:t>
            </a:r>
            <a:endParaRPr lang="en-US" sz="2400" dirty="0"/>
          </a:p>
        </p:txBody>
      </p:sp>
      <p:pic>
        <p:nvPicPr>
          <p:cNvPr id="8" name="Picture 7" descr="A person sitting on a calendar and a computer&#10;&#10;Description automatically generated with low confidence">
            <a:extLst>
              <a:ext uri="{FF2B5EF4-FFF2-40B4-BE49-F238E27FC236}">
                <a16:creationId xmlns:a16="http://schemas.microsoft.com/office/drawing/2014/main" id="{BD621EA4-2E0B-A529-B707-628EE3590E2A}"/>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13780" b="90420" l="9036" r="81321"/>
                    </a14:imgEffect>
                  </a14:imgLayer>
                </a14:imgProps>
              </a:ext>
            </a:extLst>
          </a:blip>
          <a:srcRect t="4200" r="9643"/>
          <a:stretch/>
        </p:blipFill>
        <p:spPr>
          <a:xfrm>
            <a:off x="0" y="4611240"/>
            <a:ext cx="3738640" cy="358540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4" name="Text 2"/>
          <p:cNvSpPr/>
          <p:nvPr/>
        </p:nvSpPr>
        <p:spPr>
          <a:xfrm>
            <a:off x="833199" y="801190"/>
            <a:ext cx="4443889" cy="716804"/>
          </a:xfrm>
          <a:prstGeom prst="rect">
            <a:avLst/>
          </a:prstGeom>
          <a:noFill/>
          <a:ln/>
        </p:spPr>
        <p:txBody>
          <a:bodyPr wrap="none" rtlCol="0" anchor="t"/>
          <a:lstStyle/>
          <a:p>
            <a:pPr marL="0" indent="0">
              <a:lnSpc>
                <a:spcPts val="5686"/>
              </a:lnSpc>
              <a:buNone/>
            </a:pPr>
            <a:r>
              <a:rPr lang="en-US" sz="4374">
                <a:solidFill>
                  <a:srgbClr val="1B1B27"/>
                </a:solidFill>
                <a:latin typeface="Raleway" pitchFamily="34" charset="0"/>
                <a:ea typeface="Raleway" pitchFamily="34" charset="-122"/>
                <a:cs typeface="Raleway" pitchFamily="34" charset="-120"/>
              </a:rPr>
              <a:t>Technical Details</a:t>
            </a:r>
            <a:endParaRPr lang="en-US" sz="4374" dirty="0"/>
          </a:p>
        </p:txBody>
      </p:sp>
      <p:sp>
        <p:nvSpPr>
          <p:cNvPr id="6" name="Text 3"/>
          <p:cNvSpPr/>
          <p:nvPr/>
        </p:nvSpPr>
        <p:spPr>
          <a:xfrm>
            <a:off x="5490210" y="5362321"/>
            <a:ext cx="3649980" cy="358343"/>
          </a:xfrm>
          <a:prstGeom prst="rect">
            <a:avLst/>
          </a:prstGeom>
          <a:noFill/>
          <a:ln/>
        </p:spPr>
        <p:txBody>
          <a:bodyPr wrap="none" rtlCol="0" anchor="t"/>
          <a:lstStyle/>
          <a:p>
            <a:pPr marL="0" indent="0" algn="ctr">
              <a:lnSpc>
                <a:spcPts val="2843"/>
              </a:lnSpc>
              <a:buNone/>
            </a:pPr>
            <a:r>
              <a:rPr lang="en-US" sz="2187">
                <a:solidFill>
                  <a:srgbClr val="1B1B27"/>
                </a:solidFill>
                <a:latin typeface="Raleway" pitchFamily="34" charset="0"/>
                <a:ea typeface="Raleway" pitchFamily="34" charset="-122"/>
                <a:cs typeface="Raleway" pitchFamily="34" charset="-120"/>
              </a:rPr>
              <a:t>EC2 Instances and S3 Bucket</a:t>
            </a:r>
            <a:endParaRPr lang="en-US" sz="2187" dirty="0"/>
          </a:p>
        </p:txBody>
      </p:sp>
      <p:sp>
        <p:nvSpPr>
          <p:cNvPr id="7" name="Text 4"/>
          <p:cNvSpPr/>
          <p:nvPr/>
        </p:nvSpPr>
        <p:spPr>
          <a:xfrm>
            <a:off x="4129742" y="6216011"/>
            <a:ext cx="6370915" cy="1190616"/>
          </a:xfrm>
          <a:prstGeom prst="rect">
            <a:avLst/>
          </a:prstGeom>
          <a:noFill/>
          <a:ln/>
        </p:spPr>
        <p:txBody>
          <a:bodyPr wrap="square" rtlCol="0" anchor="t"/>
          <a:lstStyle/>
          <a:p>
            <a:pPr marL="0" indent="0" algn="ctr">
              <a:lnSpc>
                <a:spcPts val="3149"/>
              </a:lnSpc>
              <a:buNone/>
            </a:pPr>
            <a:r>
              <a:rPr lang="en-US" sz="1750">
                <a:solidFill>
                  <a:srgbClr val="3C3939"/>
                </a:solidFill>
                <a:latin typeface="Roboto" pitchFamily="34" charset="0"/>
                <a:ea typeface="Roboto" pitchFamily="34" charset="-122"/>
                <a:cs typeface="Roboto" pitchFamily="34" charset="-120"/>
              </a:rPr>
              <a:t>We use EC2 instances to run our Flask interface and save the invoice image to our S3 bucket. The billing data is updated in our JSON file present in the S3 bucket.</a:t>
            </a:r>
            <a:endParaRPr lang="en-US" sz="1750" dirty="0"/>
          </a:p>
        </p:txBody>
      </p:sp>
      <p:pic>
        <p:nvPicPr>
          <p:cNvPr id="14" name="Picture 13">
            <a:extLst>
              <a:ext uri="{FF2B5EF4-FFF2-40B4-BE49-F238E27FC236}">
                <a16:creationId xmlns:a16="http://schemas.microsoft.com/office/drawing/2014/main" id="{9598F5DB-84B0-0C6B-57B1-466530FAED9F}"/>
              </a:ext>
            </a:extLst>
          </p:cNvPr>
          <p:cNvPicPr>
            <a:picLocks noChangeAspect="1"/>
          </p:cNvPicPr>
          <p:nvPr/>
        </p:nvPicPr>
        <p:blipFill>
          <a:blip r:embed="rId3"/>
          <a:stretch>
            <a:fillRect/>
          </a:stretch>
        </p:blipFill>
        <p:spPr>
          <a:xfrm>
            <a:off x="8541142" y="3143144"/>
            <a:ext cx="4293555" cy="658521"/>
          </a:xfrm>
          <a:prstGeom prst="rect">
            <a:avLst/>
          </a:prstGeom>
        </p:spPr>
      </p:pic>
      <p:pic>
        <p:nvPicPr>
          <p:cNvPr id="1026" name="Picture 2" descr="What is Amazon EC2 in AWS? | DevOps Automateinfra Learning">
            <a:extLst>
              <a:ext uri="{FF2B5EF4-FFF2-40B4-BE49-F238E27FC236}">
                <a16:creationId xmlns:a16="http://schemas.microsoft.com/office/drawing/2014/main" id="{1353716B-5613-02AD-EFE8-E1A0EA522C6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85425" y="2274278"/>
            <a:ext cx="3649979" cy="23380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628327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4" name="Text 2"/>
          <p:cNvSpPr/>
          <p:nvPr/>
        </p:nvSpPr>
        <p:spPr>
          <a:xfrm>
            <a:off x="833199" y="801190"/>
            <a:ext cx="4443889" cy="716804"/>
          </a:xfrm>
          <a:prstGeom prst="rect">
            <a:avLst/>
          </a:prstGeom>
          <a:noFill/>
          <a:ln/>
        </p:spPr>
        <p:txBody>
          <a:bodyPr wrap="none" rtlCol="0" anchor="t"/>
          <a:lstStyle/>
          <a:p>
            <a:pPr marL="0" indent="0">
              <a:lnSpc>
                <a:spcPts val="5686"/>
              </a:lnSpc>
              <a:buNone/>
            </a:pPr>
            <a:r>
              <a:rPr lang="en-US" sz="4374" dirty="0">
                <a:solidFill>
                  <a:srgbClr val="1B1B27"/>
                </a:solidFill>
                <a:latin typeface="Raleway" pitchFamily="34" charset="0"/>
                <a:ea typeface="Raleway" pitchFamily="34" charset="-122"/>
                <a:cs typeface="Raleway" pitchFamily="34" charset="-120"/>
              </a:rPr>
              <a:t>Technical Details</a:t>
            </a:r>
            <a:endParaRPr lang="en-US" sz="4374" dirty="0"/>
          </a:p>
        </p:txBody>
      </p:sp>
      <p:sp>
        <p:nvSpPr>
          <p:cNvPr id="9" name="Text 5"/>
          <p:cNvSpPr/>
          <p:nvPr/>
        </p:nvSpPr>
        <p:spPr>
          <a:xfrm>
            <a:off x="4916292" y="5598284"/>
            <a:ext cx="4945380" cy="358343"/>
          </a:xfrm>
          <a:prstGeom prst="rect">
            <a:avLst/>
          </a:prstGeom>
          <a:noFill/>
          <a:ln/>
        </p:spPr>
        <p:txBody>
          <a:bodyPr wrap="none" rtlCol="0" anchor="t"/>
          <a:lstStyle/>
          <a:p>
            <a:pPr marL="0" indent="0" algn="ctr">
              <a:lnSpc>
                <a:spcPts val="2843"/>
              </a:lnSpc>
              <a:buNone/>
            </a:pPr>
            <a:r>
              <a:rPr lang="en-US" sz="2187" dirty="0">
                <a:solidFill>
                  <a:srgbClr val="1B1B27"/>
                </a:solidFill>
                <a:latin typeface="Raleway" pitchFamily="34" charset="0"/>
                <a:ea typeface="Raleway" pitchFamily="34" charset="-122"/>
                <a:cs typeface="Raleway" pitchFamily="34" charset="-120"/>
              </a:rPr>
              <a:t>Lambda Function and Amazon Textract</a:t>
            </a:r>
            <a:endParaRPr lang="en-US" sz="2187" dirty="0"/>
          </a:p>
        </p:txBody>
      </p:sp>
      <p:sp>
        <p:nvSpPr>
          <p:cNvPr id="10" name="Text 6"/>
          <p:cNvSpPr/>
          <p:nvPr/>
        </p:nvSpPr>
        <p:spPr>
          <a:xfrm>
            <a:off x="4203584" y="6177164"/>
            <a:ext cx="6370915" cy="1190616"/>
          </a:xfrm>
          <a:prstGeom prst="rect">
            <a:avLst/>
          </a:prstGeom>
          <a:noFill/>
          <a:ln/>
        </p:spPr>
        <p:txBody>
          <a:bodyPr wrap="square" rtlCol="0" anchor="t"/>
          <a:lstStyle/>
          <a:p>
            <a:pPr marL="0" indent="0" algn="ctr">
              <a:lnSpc>
                <a:spcPts val="3149"/>
              </a:lnSpc>
              <a:buNone/>
            </a:pPr>
            <a:r>
              <a:rPr lang="en-US" sz="1750" dirty="0">
                <a:solidFill>
                  <a:srgbClr val="3C3939"/>
                </a:solidFill>
                <a:latin typeface="Roboto" pitchFamily="34" charset="0"/>
                <a:ea typeface="Roboto" pitchFamily="34" charset="-122"/>
                <a:cs typeface="Roboto" pitchFamily="34" charset="-120"/>
              </a:rPr>
              <a:t>When the invoice image is saved to the S3 bucket, it triggers a Lambda function which uses Amazon Textract to extract the amount from the invoice.</a:t>
            </a:r>
            <a:endParaRPr lang="en-US" sz="1750" dirty="0"/>
          </a:p>
        </p:txBody>
      </p:sp>
      <p:pic>
        <p:nvPicPr>
          <p:cNvPr id="12" name="Picture 11">
            <a:extLst>
              <a:ext uri="{FF2B5EF4-FFF2-40B4-BE49-F238E27FC236}">
                <a16:creationId xmlns:a16="http://schemas.microsoft.com/office/drawing/2014/main" id="{AA8E4951-0AE2-9FDF-8A82-F0DC464C1D64}"/>
              </a:ext>
            </a:extLst>
          </p:cNvPr>
          <p:cNvPicPr>
            <a:picLocks noChangeAspect="1"/>
          </p:cNvPicPr>
          <p:nvPr/>
        </p:nvPicPr>
        <p:blipFill>
          <a:blip r:embed="rId3"/>
          <a:stretch>
            <a:fillRect/>
          </a:stretch>
        </p:blipFill>
        <p:spPr>
          <a:xfrm>
            <a:off x="2592986" y="2862185"/>
            <a:ext cx="3221195" cy="716804"/>
          </a:xfrm>
          <a:prstGeom prst="rect">
            <a:avLst/>
          </a:prstGeom>
        </p:spPr>
      </p:pic>
      <p:pic>
        <p:nvPicPr>
          <p:cNvPr id="1028" name="Picture 4" descr="Amazon Textract API - SimpleOCR">
            <a:extLst>
              <a:ext uri="{FF2B5EF4-FFF2-40B4-BE49-F238E27FC236}">
                <a16:creationId xmlns:a16="http://schemas.microsoft.com/office/drawing/2014/main" id="{17CC3407-1FB7-6305-3BDC-96908F6307C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476902" y="2399296"/>
            <a:ext cx="3293344" cy="171550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40" name="Freeform 6">
            <a:extLst>
              <a:ext uri="{FF2B5EF4-FFF2-40B4-BE49-F238E27FC236}">
                <a16:creationId xmlns:a16="http://schemas.microsoft.com/office/drawing/2014/main" id="{69D184B2-2226-4E31-BCCB-4443307674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3342239" y="1101919"/>
            <a:ext cx="847353" cy="7036241"/>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7">
            <a:extLst>
              <a:ext uri="{FF2B5EF4-FFF2-40B4-BE49-F238E27FC236}">
                <a16:creationId xmlns:a16="http://schemas.microsoft.com/office/drawing/2014/main" id="{1AC4D4E3-486A-464A-8EC8-D448810972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3341454" y="772160"/>
            <a:ext cx="504369" cy="6802703"/>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4" name="Rectangle 43">
            <a:extLst>
              <a:ext uri="{FF2B5EF4-FFF2-40B4-BE49-F238E27FC236}">
                <a16:creationId xmlns:a16="http://schemas.microsoft.com/office/drawing/2014/main" id="{864DE13E-58EB-4475-B79C-0D4FC65123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766064" y="772160"/>
            <a:ext cx="13120204" cy="6470333"/>
          </a:xfrm>
          <a:prstGeom prst="rect">
            <a:avLst/>
          </a:prstGeom>
          <a:solidFill>
            <a:srgbClr val="FFFFFF"/>
          </a:solidFill>
          <a:ln w="12700">
            <a:solidFill>
              <a:schemeClr val="accent1"/>
            </a:solidFill>
            <a:miter lim="800000"/>
          </a:ln>
        </p:spPr>
        <p:txBody>
          <a:bodyPr vert="horz" wrap="square" lIns="91440" tIns="45720" rIns="91440" bIns="45720" numCol="1" anchor="t" anchorCtr="0" compatLnSpc="1">
            <a:prstTxWarp prst="textNoShape">
              <a:avLst/>
            </a:prstTxWarp>
          </a:bodyPr>
          <a:lstStyle/>
          <a:p>
            <a:endParaRPr lang="en-US"/>
          </a:p>
        </p:txBody>
      </p:sp>
      <p:sp>
        <p:nvSpPr>
          <p:cNvPr id="4" name="Text 2"/>
          <p:cNvSpPr/>
          <p:nvPr/>
        </p:nvSpPr>
        <p:spPr>
          <a:xfrm>
            <a:off x="1516293" y="1800784"/>
            <a:ext cx="3975578" cy="641265"/>
          </a:xfrm>
          <a:prstGeom prst="rect">
            <a:avLst/>
          </a:prstGeom>
          <a:noFill/>
          <a:ln/>
        </p:spPr>
        <p:txBody>
          <a:bodyPr wrap="none" rtlCol="0" anchor="t"/>
          <a:lstStyle/>
          <a:p>
            <a:pPr defTabSz="813816">
              <a:lnSpc>
                <a:spcPts val="5061"/>
              </a:lnSpc>
              <a:spcAft>
                <a:spcPts val="600"/>
              </a:spcAft>
            </a:pPr>
            <a:r>
              <a:rPr lang="en-US" sz="3893" kern="1200">
                <a:solidFill>
                  <a:srgbClr val="1B1B27"/>
                </a:solidFill>
                <a:latin typeface="Raleway" pitchFamily="34" charset="0"/>
                <a:ea typeface="+mn-ea"/>
                <a:cs typeface="+mn-cs"/>
              </a:rPr>
              <a:t>The Workflow</a:t>
            </a:r>
            <a:endParaRPr lang="en-US" sz="4374"/>
          </a:p>
        </p:txBody>
      </p:sp>
      <p:sp>
        <p:nvSpPr>
          <p:cNvPr id="5" name="Shape 3"/>
          <p:cNvSpPr/>
          <p:nvPr/>
        </p:nvSpPr>
        <p:spPr>
          <a:xfrm>
            <a:off x="1516293" y="3033937"/>
            <a:ext cx="11597815" cy="39438"/>
          </a:xfrm>
          <a:prstGeom prst="rect">
            <a:avLst/>
          </a:prstGeom>
          <a:solidFill>
            <a:srgbClr val="C3C3D5"/>
          </a:solidFill>
          <a:ln/>
        </p:spPr>
      </p:sp>
      <p:sp>
        <p:nvSpPr>
          <p:cNvPr id="6" name="Shape 4"/>
          <p:cNvSpPr/>
          <p:nvPr/>
        </p:nvSpPr>
        <p:spPr>
          <a:xfrm>
            <a:off x="2380080" y="3033937"/>
            <a:ext cx="39730" cy="690537"/>
          </a:xfrm>
          <a:prstGeom prst="rect">
            <a:avLst/>
          </a:prstGeom>
          <a:solidFill>
            <a:srgbClr val="C3C3D5"/>
          </a:solidFill>
          <a:ln/>
        </p:spPr>
      </p:sp>
      <p:sp>
        <p:nvSpPr>
          <p:cNvPr id="7" name="Shape 5"/>
          <p:cNvSpPr/>
          <p:nvPr/>
        </p:nvSpPr>
        <p:spPr>
          <a:xfrm>
            <a:off x="2176369" y="2812006"/>
            <a:ext cx="447257" cy="443969"/>
          </a:xfrm>
          <a:prstGeom prst="roundRect">
            <a:avLst>
              <a:gd name="adj" fmla="val 11055"/>
            </a:avLst>
          </a:prstGeom>
          <a:solidFill>
            <a:srgbClr val="E1E1EA"/>
          </a:solidFill>
          <a:ln w="7620">
            <a:solidFill>
              <a:srgbClr val="C3C3D5"/>
            </a:solidFill>
            <a:prstDash val="solid"/>
          </a:ln>
        </p:spPr>
      </p:sp>
      <p:sp>
        <p:nvSpPr>
          <p:cNvPr id="8" name="Text 6"/>
          <p:cNvSpPr/>
          <p:nvPr/>
        </p:nvSpPr>
        <p:spPr>
          <a:xfrm>
            <a:off x="2335183" y="2841611"/>
            <a:ext cx="129523" cy="384653"/>
          </a:xfrm>
          <a:prstGeom prst="rect">
            <a:avLst/>
          </a:prstGeom>
          <a:noFill/>
          <a:ln/>
        </p:spPr>
        <p:txBody>
          <a:bodyPr wrap="none" rtlCol="0" anchor="t"/>
          <a:lstStyle/>
          <a:p>
            <a:pPr algn="ctr" defTabSz="813816">
              <a:lnSpc>
                <a:spcPts val="3037"/>
              </a:lnSpc>
              <a:spcAft>
                <a:spcPts val="600"/>
              </a:spcAft>
            </a:pPr>
            <a:r>
              <a:rPr lang="en-US" sz="2335" kern="1200">
                <a:solidFill>
                  <a:srgbClr val="3C3939"/>
                </a:solidFill>
                <a:latin typeface="Raleway" pitchFamily="34" charset="0"/>
                <a:ea typeface="+mn-ea"/>
                <a:cs typeface="+mn-cs"/>
              </a:rPr>
              <a:t>1</a:t>
            </a:r>
            <a:endParaRPr lang="en-US" sz="2624"/>
          </a:p>
        </p:txBody>
      </p:sp>
      <p:sp>
        <p:nvSpPr>
          <p:cNvPr id="9" name="Text 7"/>
          <p:cNvSpPr/>
          <p:nvPr/>
        </p:nvSpPr>
        <p:spPr>
          <a:xfrm>
            <a:off x="1715051" y="3921876"/>
            <a:ext cx="1369787" cy="320580"/>
          </a:xfrm>
          <a:prstGeom prst="rect">
            <a:avLst/>
          </a:prstGeom>
          <a:noFill/>
          <a:ln/>
        </p:spPr>
        <p:txBody>
          <a:bodyPr wrap="none" rtlCol="0" anchor="t"/>
          <a:lstStyle/>
          <a:p>
            <a:pPr algn="ctr" defTabSz="813816">
              <a:lnSpc>
                <a:spcPts val="2530"/>
              </a:lnSpc>
              <a:spcAft>
                <a:spcPts val="600"/>
              </a:spcAft>
            </a:pPr>
            <a:r>
              <a:rPr lang="en-US" sz="1946" kern="1200">
                <a:solidFill>
                  <a:srgbClr val="3C3939"/>
                </a:solidFill>
                <a:latin typeface="Raleway" pitchFamily="34" charset="0"/>
                <a:ea typeface="+mn-ea"/>
                <a:cs typeface="+mn-cs"/>
              </a:rPr>
              <a:t>Upload</a:t>
            </a:r>
            <a:endParaRPr lang="en-US" sz="2187"/>
          </a:p>
        </p:txBody>
      </p:sp>
      <p:sp>
        <p:nvSpPr>
          <p:cNvPr id="10" name="Text 8"/>
          <p:cNvSpPr/>
          <p:nvPr/>
        </p:nvSpPr>
        <p:spPr>
          <a:xfrm>
            <a:off x="1595807" y="4413229"/>
            <a:ext cx="1568545" cy="1065145"/>
          </a:xfrm>
          <a:prstGeom prst="rect">
            <a:avLst/>
          </a:prstGeom>
          <a:noFill/>
          <a:ln/>
        </p:spPr>
        <p:txBody>
          <a:bodyPr wrap="square" rtlCol="0" anchor="t"/>
          <a:lstStyle/>
          <a:p>
            <a:pPr algn="ctr" defTabSz="813816">
              <a:lnSpc>
                <a:spcPts val="2803"/>
              </a:lnSpc>
              <a:spcAft>
                <a:spcPts val="600"/>
              </a:spcAft>
            </a:pPr>
            <a:r>
              <a:rPr lang="en-US" sz="1558" kern="1200">
                <a:solidFill>
                  <a:srgbClr val="3C3939"/>
                </a:solidFill>
                <a:latin typeface="Roboto" pitchFamily="34" charset="0"/>
                <a:ea typeface="Roboto" pitchFamily="34" charset="-122"/>
                <a:cs typeface="Roboto" pitchFamily="34" charset="-120"/>
              </a:rPr>
              <a:t>Upload invoice image to Flask interface</a:t>
            </a:r>
            <a:endParaRPr lang="en-US" sz="1750"/>
          </a:p>
        </p:txBody>
      </p:sp>
      <p:sp>
        <p:nvSpPr>
          <p:cNvPr id="11" name="Shape 9"/>
          <p:cNvSpPr/>
          <p:nvPr/>
        </p:nvSpPr>
        <p:spPr>
          <a:xfrm>
            <a:off x="4346139" y="3033937"/>
            <a:ext cx="39730" cy="690537"/>
          </a:xfrm>
          <a:prstGeom prst="rect">
            <a:avLst/>
          </a:prstGeom>
          <a:solidFill>
            <a:srgbClr val="C3C3D5"/>
          </a:solidFill>
          <a:ln/>
        </p:spPr>
      </p:sp>
      <p:sp>
        <p:nvSpPr>
          <p:cNvPr id="12" name="Shape 10"/>
          <p:cNvSpPr/>
          <p:nvPr/>
        </p:nvSpPr>
        <p:spPr>
          <a:xfrm>
            <a:off x="4142429" y="2812006"/>
            <a:ext cx="447257" cy="443969"/>
          </a:xfrm>
          <a:prstGeom prst="roundRect">
            <a:avLst>
              <a:gd name="adj" fmla="val 11055"/>
            </a:avLst>
          </a:prstGeom>
          <a:solidFill>
            <a:srgbClr val="E1E1EA"/>
          </a:solidFill>
          <a:ln w="7620">
            <a:solidFill>
              <a:srgbClr val="C3C3D5"/>
            </a:solidFill>
            <a:prstDash val="solid"/>
          </a:ln>
        </p:spPr>
      </p:sp>
      <p:sp>
        <p:nvSpPr>
          <p:cNvPr id="13" name="Text 11"/>
          <p:cNvSpPr/>
          <p:nvPr/>
        </p:nvSpPr>
        <p:spPr>
          <a:xfrm>
            <a:off x="4287610" y="2841611"/>
            <a:ext cx="156791" cy="384653"/>
          </a:xfrm>
          <a:prstGeom prst="rect">
            <a:avLst/>
          </a:prstGeom>
          <a:noFill/>
          <a:ln/>
        </p:spPr>
        <p:txBody>
          <a:bodyPr wrap="none" rtlCol="0" anchor="t"/>
          <a:lstStyle/>
          <a:p>
            <a:pPr algn="ctr" defTabSz="813816">
              <a:lnSpc>
                <a:spcPts val="3037"/>
              </a:lnSpc>
              <a:spcAft>
                <a:spcPts val="600"/>
              </a:spcAft>
            </a:pPr>
            <a:r>
              <a:rPr lang="en-US" sz="2335" kern="1200">
                <a:solidFill>
                  <a:srgbClr val="3C3939"/>
                </a:solidFill>
                <a:latin typeface="Raleway" pitchFamily="34" charset="0"/>
                <a:ea typeface="+mn-ea"/>
                <a:cs typeface="+mn-cs"/>
              </a:rPr>
              <a:t>2</a:t>
            </a:r>
            <a:endParaRPr lang="en-US" sz="2624"/>
          </a:p>
        </p:txBody>
      </p:sp>
      <p:sp>
        <p:nvSpPr>
          <p:cNvPr id="14" name="Text 12"/>
          <p:cNvSpPr/>
          <p:nvPr/>
        </p:nvSpPr>
        <p:spPr>
          <a:xfrm>
            <a:off x="3681111" y="3921876"/>
            <a:ext cx="1369787" cy="320580"/>
          </a:xfrm>
          <a:prstGeom prst="rect">
            <a:avLst/>
          </a:prstGeom>
          <a:noFill/>
          <a:ln/>
        </p:spPr>
        <p:txBody>
          <a:bodyPr wrap="none" rtlCol="0" anchor="t"/>
          <a:lstStyle/>
          <a:p>
            <a:pPr algn="ctr" defTabSz="813816">
              <a:lnSpc>
                <a:spcPts val="2530"/>
              </a:lnSpc>
              <a:spcAft>
                <a:spcPts val="600"/>
              </a:spcAft>
            </a:pPr>
            <a:r>
              <a:rPr lang="en-US" sz="1946" kern="1200">
                <a:solidFill>
                  <a:srgbClr val="3C3939"/>
                </a:solidFill>
                <a:latin typeface="Raleway" pitchFamily="34" charset="0"/>
                <a:ea typeface="+mn-ea"/>
                <a:cs typeface="+mn-cs"/>
              </a:rPr>
              <a:t>Save</a:t>
            </a:r>
            <a:endParaRPr lang="en-US" sz="2187"/>
          </a:p>
        </p:txBody>
      </p:sp>
      <p:sp>
        <p:nvSpPr>
          <p:cNvPr id="15" name="Text 13"/>
          <p:cNvSpPr/>
          <p:nvPr/>
        </p:nvSpPr>
        <p:spPr>
          <a:xfrm>
            <a:off x="3681111" y="4439752"/>
            <a:ext cx="1369787" cy="710097"/>
          </a:xfrm>
          <a:prstGeom prst="rect">
            <a:avLst/>
          </a:prstGeom>
          <a:noFill/>
          <a:ln/>
        </p:spPr>
        <p:txBody>
          <a:bodyPr wrap="square" rtlCol="0" anchor="t"/>
          <a:lstStyle/>
          <a:p>
            <a:pPr algn="ctr" defTabSz="813816">
              <a:lnSpc>
                <a:spcPts val="2803"/>
              </a:lnSpc>
              <a:spcAft>
                <a:spcPts val="600"/>
              </a:spcAft>
            </a:pPr>
            <a:r>
              <a:rPr lang="en-US" sz="1558" kern="1200">
                <a:solidFill>
                  <a:srgbClr val="3C3939"/>
                </a:solidFill>
                <a:latin typeface="Roboto" pitchFamily="34" charset="0"/>
                <a:ea typeface="Roboto" pitchFamily="34" charset="-122"/>
                <a:cs typeface="Roboto" pitchFamily="34" charset="-120"/>
              </a:rPr>
              <a:t>Save image to S3 bucket</a:t>
            </a:r>
            <a:endParaRPr lang="en-US" sz="1750"/>
          </a:p>
        </p:txBody>
      </p:sp>
      <p:sp>
        <p:nvSpPr>
          <p:cNvPr id="16" name="Shape 14"/>
          <p:cNvSpPr/>
          <p:nvPr/>
        </p:nvSpPr>
        <p:spPr>
          <a:xfrm>
            <a:off x="6312199" y="3033937"/>
            <a:ext cx="39730" cy="690537"/>
          </a:xfrm>
          <a:prstGeom prst="rect">
            <a:avLst/>
          </a:prstGeom>
          <a:solidFill>
            <a:srgbClr val="C3C3D5"/>
          </a:solidFill>
          <a:ln/>
        </p:spPr>
      </p:sp>
      <p:sp>
        <p:nvSpPr>
          <p:cNvPr id="17" name="Shape 15"/>
          <p:cNvSpPr/>
          <p:nvPr/>
        </p:nvSpPr>
        <p:spPr>
          <a:xfrm>
            <a:off x="6108489" y="2812006"/>
            <a:ext cx="447257" cy="443969"/>
          </a:xfrm>
          <a:prstGeom prst="roundRect">
            <a:avLst>
              <a:gd name="adj" fmla="val 11055"/>
            </a:avLst>
          </a:prstGeom>
          <a:solidFill>
            <a:srgbClr val="E1E1EA"/>
          </a:solidFill>
          <a:ln w="7620">
            <a:solidFill>
              <a:srgbClr val="C3C3D5"/>
            </a:solidFill>
            <a:prstDash val="solid"/>
          </a:ln>
        </p:spPr>
      </p:sp>
      <p:sp>
        <p:nvSpPr>
          <p:cNvPr id="18" name="Text 16"/>
          <p:cNvSpPr/>
          <p:nvPr/>
        </p:nvSpPr>
        <p:spPr>
          <a:xfrm>
            <a:off x="6250261" y="2841611"/>
            <a:ext cx="163608" cy="384653"/>
          </a:xfrm>
          <a:prstGeom prst="rect">
            <a:avLst/>
          </a:prstGeom>
          <a:noFill/>
          <a:ln/>
        </p:spPr>
        <p:txBody>
          <a:bodyPr wrap="none" rtlCol="0" anchor="t"/>
          <a:lstStyle/>
          <a:p>
            <a:pPr algn="ctr" defTabSz="813816">
              <a:lnSpc>
                <a:spcPts val="3037"/>
              </a:lnSpc>
              <a:spcAft>
                <a:spcPts val="600"/>
              </a:spcAft>
            </a:pPr>
            <a:r>
              <a:rPr lang="en-US" sz="2335" kern="1200">
                <a:solidFill>
                  <a:srgbClr val="3C3939"/>
                </a:solidFill>
                <a:latin typeface="Raleway" pitchFamily="34" charset="0"/>
                <a:ea typeface="+mn-ea"/>
                <a:cs typeface="+mn-cs"/>
              </a:rPr>
              <a:t>3</a:t>
            </a:r>
            <a:endParaRPr lang="en-US" sz="2624"/>
          </a:p>
        </p:txBody>
      </p:sp>
      <p:sp>
        <p:nvSpPr>
          <p:cNvPr id="19" name="Text 17"/>
          <p:cNvSpPr/>
          <p:nvPr/>
        </p:nvSpPr>
        <p:spPr>
          <a:xfrm>
            <a:off x="5647171" y="3921876"/>
            <a:ext cx="1369894" cy="320580"/>
          </a:xfrm>
          <a:prstGeom prst="rect">
            <a:avLst/>
          </a:prstGeom>
          <a:noFill/>
          <a:ln/>
        </p:spPr>
        <p:txBody>
          <a:bodyPr wrap="none" rtlCol="0" anchor="t"/>
          <a:lstStyle/>
          <a:p>
            <a:pPr algn="ctr" defTabSz="813816">
              <a:lnSpc>
                <a:spcPts val="2530"/>
              </a:lnSpc>
              <a:spcAft>
                <a:spcPts val="600"/>
              </a:spcAft>
            </a:pPr>
            <a:r>
              <a:rPr lang="en-US" sz="1946" kern="1200">
                <a:solidFill>
                  <a:srgbClr val="3C3939"/>
                </a:solidFill>
                <a:latin typeface="Raleway" pitchFamily="34" charset="0"/>
                <a:ea typeface="+mn-ea"/>
                <a:cs typeface="+mn-cs"/>
              </a:rPr>
              <a:t>Trigger</a:t>
            </a:r>
            <a:endParaRPr lang="en-US" sz="2187"/>
          </a:p>
        </p:txBody>
      </p:sp>
      <p:sp>
        <p:nvSpPr>
          <p:cNvPr id="20" name="Text 18"/>
          <p:cNvSpPr/>
          <p:nvPr/>
        </p:nvSpPr>
        <p:spPr>
          <a:xfrm>
            <a:off x="5647171" y="4439752"/>
            <a:ext cx="1369894" cy="1065145"/>
          </a:xfrm>
          <a:prstGeom prst="rect">
            <a:avLst/>
          </a:prstGeom>
          <a:noFill/>
          <a:ln/>
        </p:spPr>
        <p:txBody>
          <a:bodyPr wrap="square" rtlCol="0" anchor="t"/>
          <a:lstStyle/>
          <a:p>
            <a:pPr algn="ctr" defTabSz="813816">
              <a:lnSpc>
                <a:spcPts val="2803"/>
              </a:lnSpc>
              <a:spcAft>
                <a:spcPts val="600"/>
              </a:spcAft>
            </a:pPr>
            <a:r>
              <a:rPr lang="en-US" sz="1558" kern="1200">
                <a:solidFill>
                  <a:srgbClr val="3C3939"/>
                </a:solidFill>
                <a:latin typeface="Roboto" pitchFamily="34" charset="0"/>
                <a:ea typeface="Roboto" pitchFamily="34" charset="-122"/>
                <a:cs typeface="Roboto" pitchFamily="34" charset="-120"/>
              </a:rPr>
              <a:t>Trigger Lambda function</a:t>
            </a:r>
            <a:endParaRPr lang="en-US" sz="1750"/>
          </a:p>
        </p:txBody>
      </p:sp>
      <p:sp>
        <p:nvSpPr>
          <p:cNvPr id="21" name="Shape 19"/>
          <p:cNvSpPr/>
          <p:nvPr/>
        </p:nvSpPr>
        <p:spPr>
          <a:xfrm>
            <a:off x="8278366" y="3033937"/>
            <a:ext cx="39730" cy="690537"/>
          </a:xfrm>
          <a:prstGeom prst="rect">
            <a:avLst/>
          </a:prstGeom>
          <a:solidFill>
            <a:srgbClr val="C3C3D5"/>
          </a:solidFill>
          <a:ln/>
        </p:spPr>
      </p:sp>
      <p:sp>
        <p:nvSpPr>
          <p:cNvPr id="22" name="Shape 20"/>
          <p:cNvSpPr/>
          <p:nvPr/>
        </p:nvSpPr>
        <p:spPr>
          <a:xfrm>
            <a:off x="8074656" y="2812006"/>
            <a:ext cx="447257" cy="443969"/>
          </a:xfrm>
          <a:prstGeom prst="roundRect">
            <a:avLst>
              <a:gd name="adj" fmla="val 11055"/>
            </a:avLst>
          </a:prstGeom>
          <a:solidFill>
            <a:srgbClr val="E1E1EA"/>
          </a:solidFill>
          <a:ln w="7620">
            <a:solidFill>
              <a:srgbClr val="C3C3D5"/>
            </a:solidFill>
            <a:prstDash val="solid"/>
          </a:ln>
        </p:spPr>
      </p:sp>
      <p:sp>
        <p:nvSpPr>
          <p:cNvPr id="23" name="Text 21"/>
          <p:cNvSpPr/>
          <p:nvPr/>
        </p:nvSpPr>
        <p:spPr>
          <a:xfrm>
            <a:off x="8216427" y="2841611"/>
            <a:ext cx="163608" cy="384653"/>
          </a:xfrm>
          <a:prstGeom prst="rect">
            <a:avLst/>
          </a:prstGeom>
          <a:noFill/>
          <a:ln/>
        </p:spPr>
        <p:txBody>
          <a:bodyPr wrap="none" rtlCol="0" anchor="t"/>
          <a:lstStyle/>
          <a:p>
            <a:pPr algn="ctr" defTabSz="813816">
              <a:lnSpc>
                <a:spcPts val="3037"/>
              </a:lnSpc>
              <a:spcAft>
                <a:spcPts val="600"/>
              </a:spcAft>
            </a:pPr>
            <a:r>
              <a:rPr lang="en-US" sz="2335" kern="1200">
                <a:solidFill>
                  <a:srgbClr val="3C3939"/>
                </a:solidFill>
                <a:latin typeface="Raleway" pitchFamily="34" charset="0"/>
                <a:ea typeface="+mn-ea"/>
                <a:cs typeface="+mn-cs"/>
              </a:rPr>
              <a:t>4</a:t>
            </a:r>
            <a:endParaRPr lang="en-US" sz="2624"/>
          </a:p>
        </p:txBody>
      </p:sp>
      <p:sp>
        <p:nvSpPr>
          <p:cNvPr id="24" name="Text 22"/>
          <p:cNvSpPr/>
          <p:nvPr/>
        </p:nvSpPr>
        <p:spPr>
          <a:xfrm>
            <a:off x="7613337" y="3921876"/>
            <a:ext cx="1369787" cy="320580"/>
          </a:xfrm>
          <a:prstGeom prst="rect">
            <a:avLst/>
          </a:prstGeom>
          <a:noFill/>
          <a:ln/>
        </p:spPr>
        <p:txBody>
          <a:bodyPr wrap="none" rtlCol="0" anchor="t"/>
          <a:lstStyle/>
          <a:p>
            <a:pPr algn="ctr" defTabSz="813816">
              <a:lnSpc>
                <a:spcPts val="2530"/>
              </a:lnSpc>
              <a:spcAft>
                <a:spcPts val="600"/>
              </a:spcAft>
            </a:pPr>
            <a:r>
              <a:rPr lang="en-US" sz="1946" kern="1200">
                <a:solidFill>
                  <a:srgbClr val="3C3939"/>
                </a:solidFill>
                <a:latin typeface="Raleway" pitchFamily="34" charset="0"/>
                <a:ea typeface="+mn-ea"/>
                <a:cs typeface="+mn-cs"/>
              </a:rPr>
              <a:t>Extract</a:t>
            </a:r>
            <a:endParaRPr lang="en-US" sz="2187"/>
          </a:p>
        </p:txBody>
      </p:sp>
      <p:sp>
        <p:nvSpPr>
          <p:cNvPr id="25" name="Text 23"/>
          <p:cNvSpPr/>
          <p:nvPr/>
        </p:nvSpPr>
        <p:spPr>
          <a:xfrm>
            <a:off x="7379472" y="4439752"/>
            <a:ext cx="1837517" cy="1775242"/>
          </a:xfrm>
          <a:prstGeom prst="rect">
            <a:avLst/>
          </a:prstGeom>
          <a:noFill/>
          <a:ln/>
        </p:spPr>
        <p:txBody>
          <a:bodyPr wrap="square" rtlCol="0" anchor="t"/>
          <a:lstStyle/>
          <a:p>
            <a:pPr algn="ctr" defTabSz="813816">
              <a:lnSpc>
                <a:spcPts val="2803"/>
              </a:lnSpc>
              <a:spcAft>
                <a:spcPts val="600"/>
              </a:spcAft>
            </a:pPr>
            <a:r>
              <a:rPr lang="en-US" sz="1558" kern="1200">
                <a:solidFill>
                  <a:srgbClr val="3C3939"/>
                </a:solidFill>
                <a:latin typeface="Roboto" pitchFamily="34" charset="0"/>
                <a:ea typeface="Roboto" pitchFamily="34" charset="-122"/>
                <a:cs typeface="Roboto" pitchFamily="34" charset="-120"/>
              </a:rPr>
              <a:t>Use Amazon Textract to extract the amount from the bill</a:t>
            </a:r>
            <a:endParaRPr lang="en-US" sz="1750"/>
          </a:p>
        </p:txBody>
      </p:sp>
      <p:sp>
        <p:nvSpPr>
          <p:cNvPr id="26" name="Shape 24"/>
          <p:cNvSpPr/>
          <p:nvPr/>
        </p:nvSpPr>
        <p:spPr>
          <a:xfrm>
            <a:off x="10244426" y="3033937"/>
            <a:ext cx="39730" cy="690537"/>
          </a:xfrm>
          <a:prstGeom prst="rect">
            <a:avLst/>
          </a:prstGeom>
          <a:solidFill>
            <a:srgbClr val="C3C3D5"/>
          </a:solidFill>
          <a:ln/>
        </p:spPr>
      </p:sp>
      <p:sp>
        <p:nvSpPr>
          <p:cNvPr id="27" name="Shape 25"/>
          <p:cNvSpPr/>
          <p:nvPr/>
        </p:nvSpPr>
        <p:spPr>
          <a:xfrm>
            <a:off x="10040715" y="2812006"/>
            <a:ext cx="447257" cy="443969"/>
          </a:xfrm>
          <a:prstGeom prst="roundRect">
            <a:avLst>
              <a:gd name="adj" fmla="val 11055"/>
            </a:avLst>
          </a:prstGeom>
          <a:solidFill>
            <a:srgbClr val="E1E1EA"/>
          </a:solidFill>
          <a:ln w="7620">
            <a:solidFill>
              <a:srgbClr val="C3C3D5"/>
            </a:solidFill>
            <a:prstDash val="solid"/>
          </a:ln>
        </p:spPr>
      </p:sp>
      <p:sp>
        <p:nvSpPr>
          <p:cNvPr id="28" name="Text 26"/>
          <p:cNvSpPr/>
          <p:nvPr/>
        </p:nvSpPr>
        <p:spPr>
          <a:xfrm>
            <a:off x="10182487" y="2841611"/>
            <a:ext cx="163608" cy="384653"/>
          </a:xfrm>
          <a:prstGeom prst="rect">
            <a:avLst/>
          </a:prstGeom>
          <a:noFill/>
          <a:ln/>
        </p:spPr>
        <p:txBody>
          <a:bodyPr wrap="none" rtlCol="0" anchor="t"/>
          <a:lstStyle/>
          <a:p>
            <a:pPr algn="ctr" defTabSz="813816">
              <a:lnSpc>
                <a:spcPts val="3037"/>
              </a:lnSpc>
              <a:spcAft>
                <a:spcPts val="600"/>
              </a:spcAft>
            </a:pPr>
            <a:r>
              <a:rPr lang="en-US" sz="2335" kern="1200">
                <a:solidFill>
                  <a:srgbClr val="3C3939"/>
                </a:solidFill>
                <a:latin typeface="Raleway" pitchFamily="34" charset="0"/>
                <a:ea typeface="+mn-ea"/>
                <a:cs typeface="+mn-cs"/>
              </a:rPr>
              <a:t>5</a:t>
            </a:r>
            <a:endParaRPr lang="en-US" sz="2624"/>
          </a:p>
        </p:txBody>
      </p:sp>
      <p:sp>
        <p:nvSpPr>
          <p:cNvPr id="29" name="Text 27"/>
          <p:cNvSpPr/>
          <p:nvPr/>
        </p:nvSpPr>
        <p:spPr>
          <a:xfrm>
            <a:off x="9579398" y="3921876"/>
            <a:ext cx="1369787" cy="320580"/>
          </a:xfrm>
          <a:prstGeom prst="rect">
            <a:avLst/>
          </a:prstGeom>
          <a:noFill/>
          <a:ln/>
        </p:spPr>
        <p:txBody>
          <a:bodyPr wrap="none" rtlCol="0" anchor="t"/>
          <a:lstStyle/>
          <a:p>
            <a:pPr algn="ctr" defTabSz="813816">
              <a:lnSpc>
                <a:spcPts val="2530"/>
              </a:lnSpc>
              <a:spcAft>
                <a:spcPts val="600"/>
              </a:spcAft>
            </a:pPr>
            <a:r>
              <a:rPr lang="en-US" sz="1946" kern="1200">
                <a:solidFill>
                  <a:srgbClr val="3C3939"/>
                </a:solidFill>
                <a:latin typeface="Raleway" pitchFamily="34" charset="0"/>
                <a:ea typeface="+mn-ea"/>
                <a:cs typeface="+mn-cs"/>
              </a:rPr>
              <a:t>Update</a:t>
            </a:r>
            <a:endParaRPr lang="en-US" sz="2187"/>
          </a:p>
        </p:txBody>
      </p:sp>
      <p:sp>
        <p:nvSpPr>
          <p:cNvPr id="30" name="Text 28"/>
          <p:cNvSpPr/>
          <p:nvPr/>
        </p:nvSpPr>
        <p:spPr>
          <a:xfrm>
            <a:off x="9579398" y="4439752"/>
            <a:ext cx="1369787" cy="710097"/>
          </a:xfrm>
          <a:prstGeom prst="rect">
            <a:avLst/>
          </a:prstGeom>
          <a:noFill/>
          <a:ln/>
        </p:spPr>
        <p:txBody>
          <a:bodyPr wrap="square" rtlCol="0" anchor="t"/>
          <a:lstStyle/>
          <a:p>
            <a:pPr algn="ctr" defTabSz="813816">
              <a:lnSpc>
                <a:spcPts val="2803"/>
              </a:lnSpc>
              <a:spcAft>
                <a:spcPts val="600"/>
              </a:spcAft>
            </a:pPr>
            <a:r>
              <a:rPr lang="en-US" sz="1558" kern="1200">
                <a:solidFill>
                  <a:srgbClr val="3C3939"/>
                </a:solidFill>
                <a:latin typeface="Roboto" pitchFamily="34" charset="0"/>
                <a:ea typeface="Roboto" pitchFamily="34" charset="-122"/>
                <a:cs typeface="Roboto" pitchFamily="34" charset="-120"/>
              </a:rPr>
              <a:t>Update the JSON file in S3</a:t>
            </a:r>
            <a:endParaRPr lang="en-US" sz="1750"/>
          </a:p>
        </p:txBody>
      </p:sp>
      <p:sp>
        <p:nvSpPr>
          <p:cNvPr id="31" name="Shape 29"/>
          <p:cNvSpPr/>
          <p:nvPr/>
        </p:nvSpPr>
        <p:spPr>
          <a:xfrm>
            <a:off x="12210486" y="3033937"/>
            <a:ext cx="39730" cy="690537"/>
          </a:xfrm>
          <a:prstGeom prst="rect">
            <a:avLst/>
          </a:prstGeom>
          <a:solidFill>
            <a:srgbClr val="C3C3D5"/>
          </a:solidFill>
          <a:ln/>
        </p:spPr>
      </p:sp>
      <p:sp>
        <p:nvSpPr>
          <p:cNvPr id="32" name="Shape 30"/>
          <p:cNvSpPr/>
          <p:nvPr/>
        </p:nvSpPr>
        <p:spPr>
          <a:xfrm>
            <a:off x="12006775" y="2812006"/>
            <a:ext cx="447257" cy="443969"/>
          </a:xfrm>
          <a:prstGeom prst="roundRect">
            <a:avLst>
              <a:gd name="adj" fmla="val 11055"/>
            </a:avLst>
          </a:prstGeom>
          <a:solidFill>
            <a:srgbClr val="E1E1EA"/>
          </a:solidFill>
          <a:ln w="7620">
            <a:solidFill>
              <a:srgbClr val="C3C3D5"/>
            </a:solidFill>
            <a:prstDash val="solid"/>
          </a:ln>
        </p:spPr>
      </p:sp>
      <p:sp>
        <p:nvSpPr>
          <p:cNvPr id="33" name="Text 31"/>
          <p:cNvSpPr/>
          <p:nvPr/>
        </p:nvSpPr>
        <p:spPr>
          <a:xfrm>
            <a:off x="12138322" y="2841611"/>
            <a:ext cx="184058" cy="384653"/>
          </a:xfrm>
          <a:prstGeom prst="rect">
            <a:avLst/>
          </a:prstGeom>
          <a:noFill/>
          <a:ln/>
        </p:spPr>
        <p:txBody>
          <a:bodyPr wrap="none" rtlCol="0" anchor="t"/>
          <a:lstStyle/>
          <a:p>
            <a:pPr algn="ctr" defTabSz="813816">
              <a:lnSpc>
                <a:spcPts val="3037"/>
              </a:lnSpc>
              <a:spcAft>
                <a:spcPts val="600"/>
              </a:spcAft>
            </a:pPr>
            <a:r>
              <a:rPr lang="en-US" sz="2335" kern="1200">
                <a:solidFill>
                  <a:srgbClr val="3C3939"/>
                </a:solidFill>
                <a:latin typeface="Raleway" pitchFamily="34" charset="0"/>
                <a:ea typeface="+mn-ea"/>
                <a:cs typeface="+mn-cs"/>
              </a:rPr>
              <a:t>6</a:t>
            </a:r>
            <a:endParaRPr lang="en-US" sz="2624"/>
          </a:p>
        </p:txBody>
      </p:sp>
      <p:sp>
        <p:nvSpPr>
          <p:cNvPr id="34" name="Text 32"/>
          <p:cNvSpPr/>
          <p:nvPr/>
        </p:nvSpPr>
        <p:spPr>
          <a:xfrm>
            <a:off x="11545457" y="3921876"/>
            <a:ext cx="1369894" cy="320580"/>
          </a:xfrm>
          <a:prstGeom prst="rect">
            <a:avLst/>
          </a:prstGeom>
          <a:noFill/>
          <a:ln/>
        </p:spPr>
        <p:txBody>
          <a:bodyPr wrap="none" rtlCol="0" anchor="t"/>
          <a:lstStyle/>
          <a:p>
            <a:pPr algn="ctr" defTabSz="813816">
              <a:lnSpc>
                <a:spcPts val="2530"/>
              </a:lnSpc>
              <a:spcAft>
                <a:spcPts val="600"/>
              </a:spcAft>
            </a:pPr>
            <a:r>
              <a:rPr lang="en-US" sz="1946" kern="1200">
                <a:solidFill>
                  <a:srgbClr val="3C3939"/>
                </a:solidFill>
                <a:latin typeface="Raleway" pitchFamily="34" charset="0"/>
                <a:ea typeface="+mn-ea"/>
                <a:cs typeface="+mn-cs"/>
              </a:rPr>
              <a:t>Display</a:t>
            </a:r>
            <a:endParaRPr lang="en-US" sz="2187"/>
          </a:p>
        </p:txBody>
      </p:sp>
      <p:sp>
        <p:nvSpPr>
          <p:cNvPr id="35" name="Text 33"/>
          <p:cNvSpPr/>
          <p:nvPr/>
        </p:nvSpPr>
        <p:spPr>
          <a:xfrm>
            <a:off x="11408607" y="4413229"/>
            <a:ext cx="1603757" cy="1420194"/>
          </a:xfrm>
          <a:prstGeom prst="rect">
            <a:avLst/>
          </a:prstGeom>
          <a:noFill/>
          <a:ln/>
        </p:spPr>
        <p:txBody>
          <a:bodyPr wrap="square" rtlCol="0" anchor="t"/>
          <a:lstStyle/>
          <a:p>
            <a:pPr algn="ctr" defTabSz="813816">
              <a:lnSpc>
                <a:spcPts val="2803"/>
              </a:lnSpc>
              <a:spcAft>
                <a:spcPts val="600"/>
              </a:spcAft>
            </a:pPr>
            <a:r>
              <a:rPr lang="en-US" sz="1558" kern="1200">
                <a:solidFill>
                  <a:srgbClr val="3C3939"/>
                </a:solidFill>
                <a:latin typeface="Roboto" pitchFamily="34" charset="0"/>
                <a:ea typeface="Roboto" pitchFamily="34" charset="-122"/>
                <a:cs typeface="Roboto" pitchFamily="34" charset="-120"/>
              </a:rPr>
              <a:t>Display the updated amount on the Flask interface</a:t>
            </a:r>
            <a:endParaRPr lang="en-US" sz="175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9"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960120" y="1789612"/>
            <a:ext cx="4000499" cy="4198924"/>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 2">
            <a:extLst>
              <a:ext uri="{FF2B5EF4-FFF2-40B4-BE49-F238E27FC236}">
                <a16:creationId xmlns:a16="http://schemas.microsoft.com/office/drawing/2014/main" id="{276040A3-8030-E257-0C16-E3D82433A256}"/>
              </a:ext>
            </a:extLst>
          </p:cNvPr>
          <p:cNvSpPr/>
          <p:nvPr/>
        </p:nvSpPr>
        <p:spPr>
          <a:xfrm>
            <a:off x="1234440" y="2360719"/>
            <a:ext cx="3154680" cy="3056708"/>
          </a:xfrm>
          <a:prstGeom prst="rect">
            <a:avLst/>
          </a:prstGeom>
          <a:noFill/>
        </p:spPr>
        <p:txBody>
          <a:bodyPr vert="horz" lIns="91440" tIns="45720" rIns="91440" bIns="45720" rtlCol="0" anchor="ctr">
            <a:normAutofit/>
          </a:bodyPr>
          <a:lstStyle/>
          <a:p>
            <a:pPr marL="0" indent="0" algn="ctr">
              <a:lnSpc>
                <a:spcPct val="90000"/>
              </a:lnSpc>
              <a:spcBef>
                <a:spcPct val="0"/>
              </a:spcBef>
              <a:spcAft>
                <a:spcPts val="600"/>
              </a:spcAft>
            </a:pPr>
            <a:r>
              <a:rPr lang="en-US" sz="4300" kern="1200">
                <a:solidFill>
                  <a:srgbClr val="FFFFFF"/>
                </a:solidFill>
                <a:latin typeface="+mj-lt"/>
                <a:ea typeface="+mj-ea"/>
                <a:cs typeface="+mj-cs"/>
              </a:rPr>
              <a:t>The Architecture </a:t>
            </a:r>
          </a:p>
        </p:txBody>
      </p:sp>
      <p:pic>
        <p:nvPicPr>
          <p:cNvPr id="6" name="Picture 5" descr="A picture containing text, screenshot, diagram, design&#10;&#10;Description automatically generated">
            <a:extLst>
              <a:ext uri="{FF2B5EF4-FFF2-40B4-BE49-F238E27FC236}">
                <a16:creationId xmlns:a16="http://schemas.microsoft.com/office/drawing/2014/main" id="{45A649DB-190D-1E74-5CDE-75A47A9602E4}"/>
              </a:ext>
            </a:extLst>
          </p:cNvPr>
          <p:cNvPicPr>
            <a:picLocks noChangeAspect="1"/>
          </p:cNvPicPr>
          <p:nvPr/>
        </p:nvPicPr>
        <p:blipFill>
          <a:blip r:embed="rId2"/>
          <a:stretch>
            <a:fillRect/>
          </a:stretch>
        </p:blipFill>
        <p:spPr>
          <a:xfrm>
            <a:off x="7056291" y="1252324"/>
            <a:ext cx="6073666" cy="5273497"/>
          </a:xfrm>
          <a:prstGeom prst="rect">
            <a:avLst/>
          </a:prstGeom>
          <a:effectLst>
            <a:softEdge rad="63500"/>
          </a:effectLst>
        </p:spPr>
      </p:pic>
    </p:spTree>
    <p:extLst>
      <p:ext uri="{BB962C8B-B14F-4D97-AF65-F5344CB8AC3E}">
        <p14:creationId xmlns:p14="http://schemas.microsoft.com/office/powerpoint/2010/main" val="10486526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Untitled video - Made with Clipchamp">
            <a:hlinkClick r:id="" action="ppaction://media"/>
            <a:extLst>
              <a:ext uri="{FF2B5EF4-FFF2-40B4-BE49-F238E27FC236}">
                <a16:creationId xmlns:a16="http://schemas.microsoft.com/office/drawing/2014/main" id="{AD33423D-FAAC-6BE7-DFD0-C1285F825FDD}"/>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1"/>
            <a:ext cx="14630400" cy="8241673"/>
          </a:xfrm>
          <a:prstGeom prst="rect">
            <a:avLst/>
          </a:prstGeom>
        </p:spPr>
      </p:pic>
    </p:spTree>
    <p:extLst>
      <p:ext uri="{BB962C8B-B14F-4D97-AF65-F5344CB8AC3E}">
        <p14:creationId xmlns:p14="http://schemas.microsoft.com/office/powerpoint/2010/main" val="26056950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106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169088"/>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75000"/>
            </a:srgbClr>
          </a:solidFill>
          <a:ln w="7620">
            <a:solidFill>
              <a:srgbClr val="FFFFFF">
                <a:alpha val="64000"/>
              </a:srgbClr>
            </a:solidFill>
            <a:prstDash val="solid"/>
          </a:ln>
        </p:spPr>
      </p:sp>
      <p:sp>
        <p:nvSpPr>
          <p:cNvPr id="4" name="Text 2"/>
          <p:cNvSpPr/>
          <p:nvPr/>
        </p:nvSpPr>
        <p:spPr>
          <a:xfrm>
            <a:off x="833199" y="3550930"/>
            <a:ext cx="9677400" cy="716804"/>
          </a:xfrm>
          <a:prstGeom prst="rect">
            <a:avLst/>
          </a:prstGeom>
          <a:noFill/>
          <a:ln/>
        </p:spPr>
        <p:txBody>
          <a:bodyPr wrap="none" rtlCol="0" anchor="t"/>
          <a:lstStyle/>
          <a:p>
            <a:pPr marL="0" indent="0">
              <a:lnSpc>
                <a:spcPts val="5686"/>
              </a:lnSpc>
              <a:buNone/>
            </a:pPr>
            <a:r>
              <a:rPr lang="en-US" sz="4374" dirty="0">
                <a:latin typeface="Raleway" pitchFamily="34" charset="0"/>
                <a:ea typeface="Raleway" pitchFamily="34" charset="-122"/>
                <a:cs typeface="Raleway" pitchFamily="34" charset="-120"/>
              </a:rPr>
              <a:t>Conclusion and Future Improvements</a:t>
            </a:r>
            <a:endParaRPr lang="en-US" sz="4374" dirty="0"/>
          </a:p>
        </p:txBody>
      </p:sp>
      <p:sp>
        <p:nvSpPr>
          <p:cNvPr id="5" name="Shape 3"/>
          <p:cNvSpPr/>
          <p:nvPr/>
        </p:nvSpPr>
        <p:spPr>
          <a:xfrm>
            <a:off x="833199" y="4750174"/>
            <a:ext cx="499943" cy="496267"/>
          </a:xfrm>
          <a:prstGeom prst="roundRect">
            <a:avLst>
              <a:gd name="adj" fmla="val 11055"/>
            </a:avLst>
          </a:prstGeom>
          <a:solidFill>
            <a:srgbClr val="E1E1EA"/>
          </a:solidFill>
          <a:ln w="7620">
            <a:solidFill>
              <a:srgbClr val="C3C3D5"/>
            </a:solidFill>
            <a:prstDash val="solid"/>
          </a:ln>
        </p:spPr>
      </p:sp>
      <p:sp>
        <p:nvSpPr>
          <p:cNvPr id="6" name="Text 4"/>
          <p:cNvSpPr/>
          <p:nvPr/>
        </p:nvSpPr>
        <p:spPr>
          <a:xfrm>
            <a:off x="1010722" y="4783266"/>
            <a:ext cx="144780" cy="429964"/>
          </a:xfrm>
          <a:prstGeom prst="rect">
            <a:avLst/>
          </a:prstGeom>
          <a:noFill/>
          <a:ln/>
        </p:spPr>
        <p:txBody>
          <a:bodyPr wrap="none" rtlCol="0" anchor="t"/>
          <a:lstStyle/>
          <a:p>
            <a:pPr marL="0" indent="0" algn="ctr">
              <a:lnSpc>
                <a:spcPts val="3412"/>
              </a:lnSpc>
              <a:buNone/>
            </a:pPr>
            <a:r>
              <a:rPr lang="en-US" sz="2624" dirty="0">
                <a:solidFill>
                  <a:schemeClr val="bg1"/>
                </a:solidFill>
                <a:latin typeface="Raleway" pitchFamily="34" charset="0"/>
                <a:ea typeface="Raleway" pitchFamily="34" charset="-122"/>
                <a:cs typeface="Raleway" pitchFamily="34" charset="-120"/>
              </a:rPr>
              <a:t>1</a:t>
            </a:r>
            <a:endParaRPr lang="en-US" sz="2624" dirty="0">
              <a:solidFill>
                <a:schemeClr val="bg1"/>
              </a:solidFill>
            </a:endParaRPr>
          </a:p>
        </p:txBody>
      </p:sp>
      <p:sp>
        <p:nvSpPr>
          <p:cNvPr id="7" name="Text 5"/>
          <p:cNvSpPr/>
          <p:nvPr/>
        </p:nvSpPr>
        <p:spPr>
          <a:xfrm>
            <a:off x="1555313" y="4819077"/>
            <a:ext cx="2221944" cy="358343"/>
          </a:xfrm>
          <a:prstGeom prst="rect">
            <a:avLst/>
          </a:prstGeom>
          <a:noFill/>
          <a:ln/>
        </p:spPr>
        <p:txBody>
          <a:bodyPr wrap="none" rtlCol="0" anchor="t"/>
          <a:lstStyle/>
          <a:p>
            <a:pPr marL="0" indent="0">
              <a:lnSpc>
                <a:spcPts val="2843"/>
              </a:lnSpc>
              <a:buNone/>
            </a:pPr>
            <a:r>
              <a:rPr lang="en-US" sz="2187" dirty="0">
                <a:latin typeface="Raleway" pitchFamily="34" charset="0"/>
                <a:ea typeface="Raleway" pitchFamily="34" charset="-122"/>
                <a:cs typeface="Raleway" pitchFamily="34" charset="-120"/>
              </a:rPr>
              <a:t>Conclusion</a:t>
            </a:r>
            <a:endParaRPr lang="en-US" sz="2187" dirty="0"/>
          </a:p>
        </p:txBody>
      </p:sp>
      <p:sp>
        <p:nvSpPr>
          <p:cNvPr id="8" name="Text 6"/>
          <p:cNvSpPr/>
          <p:nvPr/>
        </p:nvSpPr>
        <p:spPr>
          <a:xfrm>
            <a:off x="1555313" y="5397957"/>
            <a:ext cx="5648801" cy="1587488"/>
          </a:xfrm>
          <a:prstGeom prst="rect">
            <a:avLst/>
          </a:prstGeom>
          <a:noFill/>
          <a:ln/>
        </p:spPr>
        <p:txBody>
          <a:bodyPr wrap="square" rtlCol="0" anchor="t"/>
          <a:lstStyle/>
          <a:p>
            <a:pPr marL="0" indent="0">
              <a:lnSpc>
                <a:spcPts val="3149"/>
              </a:lnSpc>
              <a:buNone/>
            </a:pPr>
            <a:r>
              <a:rPr lang="en-US" sz="1750" dirty="0">
                <a:latin typeface="Roboto" pitchFamily="34" charset="0"/>
                <a:ea typeface="Roboto" pitchFamily="34" charset="-122"/>
                <a:cs typeface="Roboto" pitchFamily="34" charset="-120"/>
              </a:rPr>
              <a:t>Our expenditure tracker offers a quick, convenient, and accurate way to keep track of expenses. It is accessible and eco-friendly to use, and saves time and effort through automation.</a:t>
            </a:r>
            <a:endParaRPr lang="en-US" sz="1750" dirty="0"/>
          </a:p>
        </p:txBody>
      </p:sp>
      <p:sp>
        <p:nvSpPr>
          <p:cNvPr id="9" name="Shape 7"/>
          <p:cNvSpPr/>
          <p:nvPr/>
        </p:nvSpPr>
        <p:spPr>
          <a:xfrm>
            <a:off x="7426285" y="4750174"/>
            <a:ext cx="499943" cy="496267"/>
          </a:xfrm>
          <a:prstGeom prst="roundRect">
            <a:avLst>
              <a:gd name="adj" fmla="val 11055"/>
            </a:avLst>
          </a:prstGeom>
          <a:solidFill>
            <a:srgbClr val="E1E1EA"/>
          </a:solidFill>
          <a:ln w="7620">
            <a:solidFill>
              <a:srgbClr val="C3C3D5"/>
            </a:solidFill>
            <a:prstDash val="solid"/>
          </a:ln>
        </p:spPr>
      </p:sp>
      <p:sp>
        <p:nvSpPr>
          <p:cNvPr id="10" name="Text 8"/>
          <p:cNvSpPr/>
          <p:nvPr/>
        </p:nvSpPr>
        <p:spPr>
          <a:xfrm>
            <a:off x="7588568" y="4783266"/>
            <a:ext cx="175260" cy="429964"/>
          </a:xfrm>
          <a:prstGeom prst="rect">
            <a:avLst/>
          </a:prstGeom>
          <a:noFill/>
          <a:ln/>
        </p:spPr>
        <p:txBody>
          <a:bodyPr wrap="none" rtlCol="0" anchor="t"/>
          <a:lstStyle/>
          <a:p>
            <a:pPr marL="0" indent="0" algn="ctr">
              <a:lnSpc>
                <a:spcPts val="3412"/>
              </a:lnSpc>
              <a:buNone/>
            </a:pPr>
            <a:r>
              <a:rPr lang="en-US" sz="2624" dirty="0">
                <a:solidFill>
                  <a:schemeClr val="bg1"/>
                </a:solidFill>
                <a:latin typeface="Raleway" pitchFamily="34" charset="0"/>
                <a:ea typeface="Raleway" pitchFamily="34" charset="-122"/>
                <a:cs typeface="Raleway" pitchFamily="34" charset="-120"/>
              </a:rPr>
              <a:t>2</a:t>
            </a:r>
            <a:endParaRPr lang="en-US" sz="2624" dirty="0">
              <a:solidFill>
                <a:schemeClr val="bg1"/>
              </a:solidFill>
            </a:endParaRPr>
          </a:p>
        </p:txBody>
      </p:sp>
      <p:sp>
        <p:nvSpPr>
          <p:cNvPr id="11" name="Text 9"/>
          <p:cNvSpPr/>
          <p:nvPr/>
        </p:nvSpPr>
        <p:spPr>
          <a:xfrm>
            <a:off x="8148399" y="4819077"/>
            <a:ext cx="2705100" cy="358343"/>
          </a:xfrm>
          <a:prstGeom prst="rect">
            <a:avLst/>
          </a:prstGeom>
          <a:noFill/>
          <a:ln/>
        </p:spPr>
        <p:txBody>
          <a:bodyPr wrap="none" rtlCol="0" anchor="t"/>
          <a:lstStyle/>
          <a:p>
            <a:pPr marL="0" indent="0">
              <a:lnSpc>
                <a:spcPts val="2843"/>
              </a:lnSpc>
              <a:buNone/>
            </a:pPr>
            <a:r>
              <a:rPr lang="en-US" sz="2187" dirty="0">
                <a:latin typeface="Raleway" pitchFamily="34" charset="0"/>
                <a:ea typeface="Raleway" pitchFamily="34" charset="-122"/>
                <a:cs typeface="Raleway" pitchFamily="34" charset="-120"/>
              </a:rPr>
              <a:t>Future Improvements</a:t>
            </a:r>
            <a:endParaRPr lang="en-US" sz="2187" dirty="0"/>
          </a:p>
        </p:txBody>
      </p:sp>
      <p:sp>
        <p:nvSpPr>
          <p:cNvPr id="12" name="Text 10"/>
          <p:cNvSpPr/>
          <p:nvPr/>
        </p:nvSpPr>
        <p:spPr>
          <a:xfrm>
            <a:off x="8148399" y="5397957"/>
            <a:ext cx="5648801" cy="1190616"/>
          </a:xfrm>
          <a:prstGeom prst="rect">
            <a:avLst/>
          </a:prstGeom>
          <a:noFill/>
          <a:ln/>
        </p:spPr>
        <p:txBody>
          <a:bodyPr wrap="square" rtlCol="0" anchor="t"/>
          <a:lstStyle/>
          <a:p>
            <a:pPr marL="0" indent="0">
              <a:lnSpc>
                <a:spcPts val="3149"/>
              </a:lnSpc>
              <a:buNone/>
            </a:pPr>
            <a:r>
              <a:rPr lang="en-US" sz="1750" dirty="0">
                <a:latin typeface="Roboto" pitchFamily="34" charset="0"/>
                <a:ea typeface="Roboto" pitchFamily="34" charset="-122"/>
                <a:cs typeface="Roboto" pitchFamily="34" charset="-120"/>
              </a:rPr>
              <a:t>Future improvements may include integration with accounting software, multiple bill detection, and data analysis.</a:t>
            </a:r>
            <a:endParaRPr lang="en-US" sz="1750" dirty="0"/>
          </a:p>
        </p:txBody>
      </p:sp>
      <p:pic>
        <p:nvPicPr>
          <p:cNvPr id="13" name="Image 0" descr="preencoded.png"/>
          <p:cNvPicPr>
            <a:picLocks noChangeAspect="1"/>
          </p:cNvPicPr>
          <p:nvPr/>
        </p:nvPicPr>
        <p:blipFill>
          <a:blip r:embed="rId3"/>
          <a:stretch>
            <a:fillRect/>
          </a:stretch>
        </p:blipFill>
        <p:spPr>
          <a:xfrm>
            <a:off x="0" y="0"/>
            <a:ext cx="14630400" cy="2367286"/>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9413945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110</TotalTime>
  <Words>253</Words>
  <Application>Microsoft Office PowerPoint</Application>
  <PresentationFormat>Custom</PresentationFormat>
  <Paragraphs>42</Paragraphs>
  <Slides>9</Slides>
  <Notes>6</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Calibri</vt:lpstr>
      <vt:lpstr>Calibri Light</vt:lpstr>
      <vt:lpstr>Raleway</vt:lpstr>
      <vt:lpstr>Roboto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SRIKAKOLAPU VENKATA SAI DHANUSH - [CB.EN.U4AIE20068]</cp:lastModifiedBy>
  <cp:revision>4</cp:revision>
  <dcterms:created xsi:type="dcterms:W3CDTF">2023-07-03T08:45:39Z</dcterms:created>
  <dcterms:modified xsi:type="dcterms:W3CDTF">2023-07-03T12:27:24Z</dcterms:modified>
</cp:coreProperties>
</file>